
<file path=[Content_Types].xml><?xml version="1.0" encoding="utf-8"?>
<Types xmlns="http://schemas.openxmlformats.org/package/2006/content-types">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1"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D6E297-2B6F-4F0C-95E4-94CAD3AD744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3509566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6E297-2B6F-4F0C-95E4-94CAD3AD744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47321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6E297-2B6F-4F0C-95E4-94CAD3AD744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265629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D6E297-2B6F-4F0C-95E4-94CAD3AD744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119504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D6E297-2B6F-4F0C-95E4-94CAD3AD744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1036731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6E297-2B6F-4F0C-95E4-94CAD3AD744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425744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D6E297-2B6F-4F0C-95E4-94CAD3AD744F}"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106262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D6E297-2B6F-4F0C-95E4-94CAD3AD744F}"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326218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6E297-2B6F-4F0C-95E4-94CAD3AD744F}"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3619843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D6E297-2B6F-4F0C-95E4-94CAD3AD744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85277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D6E297-2B6F-4F0C-95E4-94CAD3AD744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B4364-97E7-413D-ACD7-C0F9DA838B12}" type="slidenum">
              <a:rPr lang="en-US" smtClean="0"/>
              <a:t>‹#›</a:t>
            </a:fld>
            <a:endParaRPr lang="en-US"/>
          </a:p>
        </p:txBody>
      </p:sp>
    </p:spTree>
    <p:extLst>
      <p:ext uri="{BB962C8B-B14F-4D97-AF65-F5344CB8AC3E}">
        <p14:creationId xmlns:p14="http://schemas.microsoft.com/office/powerpoint/2010/main" val="415462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6E297-2B6F-4F0C-95E4-94CAD3AD744F}"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B4364-97E7-413D-ACD7-C0F9DA838B12}" type="slidenum">
              <a:rPr lang="en-US" smtClean="0"/>
              <a:t>‹#›</a:t>
            </a:fld>
            <a:endParaRPr lang="en-US"/>
          </a:p>
        </p:txBody>
      </p:sp>
    </p:spTree>
    <p:extLst>
      <p:ext uri="{BB962C8B-B14F-4D97-AF65-F5344CB8AC3E}">
        <p14:creationId xmlns:p14="http://schemas.microsoft.com/office/powerpoint/2010/main" val="162777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1302" y="-536620"/>
            <a:ext cx="9144000" cy="2387600"/>
          </a:xfrm>
        </p:spPr>
        <p:txBody>
          <a:bodyPr>
            <a:normAutofit/>
          </a:bodyPr>
          <a:lstStyle/>
          <a:p>
            <a:r>
              <a:rPr lang="en-US" sz="4400" b="1" dirty="0" smtClean="0">
                <a:latin typeface="Sylfaen" panose="010A0502050306030303" pitchFamily="18" charset="0"/>
              </a:rPr>
              <a:t>202</a:t>
            </a:r>
            <a:r>
              <a:rPr lang="ka-GE" sz="4400" b="1" dirty="0" smtClean="0">
                <a:latin typeface="Sylfaen" panose="010A0502050306030303" pitchFamily="18" charset="0"/>
              </a:rPr>
              <a:t>3</a:t>
            </a:r>
            <a:r>
              <a:rPr lang="en-US" sz="4400" b="1" dirty="0" smtClean="0">
                <a:latin typeface="Sylfaen" panose="010A0502050306030303" pitchFamily="18" charset="0"/>
              </a:rPr>
              <a:t> </a:t>
            </a:r>
            <a:r>
              <a:rPr lang="ka-GE" sz="4400" b="1" dirty="0"/>
              <a:t>წლის ანგარიში გაწეული მუშაობის შესახებ</a:t>
            </a:r>
            <a:endParaRPr lang="en-US" sz="4400"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82" y="2207622"/>
            <a:ext cx="10874828" cy="41931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37773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87738" y="3383279"/>
            <a:ext cx="4558935" cy="325265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7738" y="235131"/>
            <a:ext cx="4558936" cy="31481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924" y="235131"/>
            <a:ext cx="5005795" cy="6400799"/>
          </a:xfrm>
          <a:prstGeom prst="rect">
            <a:avLst/>
          </a:prstGeom>
        </p:spPr>
      </p:pic>
    </p:spTree>
    <p:extLst>
      <p:ext uri="{BB962C8B-B14F-4D97-AF65-F5344CB8AC3E}">
        <p14:creationId xmlns:p14="http://schemas.microsoft.com/office/powerpoint/2010/main" val="381190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6571"/>
            <a:ext cx="10515600" cy="1946366"/>
          </a:xfrm>
        </p:spPr>
        <p:txBody>
          <a:bodyPr>
            <a:normAutofit/>
          </a:bodyPr>
          <a:lstStyle/>
          <a:p>
            <a:pPr algn="just"/>
            <a:r>
              <a:rPr lang="ka-GE" sz="2000" dirty="0" smtClean="0"/>
              <a:t>  ტურიზმის </a:t>
            </a:r>
            <a:r>
              <a:rPr lang="ka-GE" sz="2000" dirty="0" smtClean="0"/>
              <a:t>სამსახურის წარმომადგრნლებმა მონაწილეობა </a:t>
            </a:r>
            <a:r>
              <a:rPr lang="ka-GE" sz="2000" dirty="0" smtClean="0"/>
              <a:t>მივიღეთ, საქართველოს ტურიზმის ეროვნული ადმინისტრაციის და გერმანიის საერთაშორისო თანამშრომლობის </a:t>
            </a:r>
            <a:r>
              <a:rPr lang="ka-GE" sz="2000" dirty="0" smtClean="0"/>
              <a:t> </a:t>
            </a:r>
            <a:r>
              <a:rPr lang="ka-GE" sz="2000" dirty="0" smtClean="0"/>
              <a:t>მიერ დაგეგმილ სასწავლო კურსში „საოჯახო სასტუმროს მართვა“. აქ მიღებული გამოცდილება კი გავუზიარეთ იმ  ადამიანებს, ვინც ამ სფეროთი იყვნენ დაინტერესებულნი</a:t>
            </a:r>
            <a:r>
              <a:rPr lang="ka-GE" sz="2400" dirty="0" smtClean="0"/>
              <a:t>.</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050870"/>
            <a:ext cx="4546963" cy="43629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050870"/>
            <a:ext cx="5068390" cy="4362994"/>
          </a:xfrm>
          <a:prstGeom prst="rect">
            <a:avLst/>
          </a:prstGeom>
        </p:spPr>
      </p:pic>
    </p:spTree>
    <p:extLst>
      <p:ext uri="{BB962C8B-B14F-4D97-AF65-F5344CB8AC3E}">
        <p14:creationId xmlns:p14="http://schemas.microsoft.com/office/powerpoint/2010/main" val="306412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629"/>
            <a:ext cx="3931918" cy="70735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919" y="-1"/>
            <a:ext cx="4193177" cy="69429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097" y="0"/>
            <a:ext cx="4066903" cy="6942909"/>
          </a:xfrm>
          <a:prstGeom prst="rect">
            <a:avLst/>
          </a:prstGeom>
        </p:spPr>
      </p:pic>
    </p:spTree>
    <p:extLst>
      <p:ext uri="{BB962C8B-B14F-4D97-AF65-F5344CB8AC3E}">
        <p14:creationId xmlns:p14="http://schemas.microsoft.com/office/powerpoint/2010/main" val="297845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p:spPr>
        <p:txBody>
          <a:bodyPr>
            <a:normAutofit/>
          </a:bodyPr>
          <a:lstStyle/>
          <a:p>
            <a:pPr algn="just"/>
            <a:r>
              <a:rPr lang="ka-GE" sz="2400" dirty="0" smtClean="0">
                <a:latin typeface="Sylfaen" panose="010A0502050306030303" pitchFamily="18" charset="0"/>
              </a:rPr>
              <a:t>  ჩვენ კიდევ ერთხელ გავაცანით საზოგადოებას „ხეკეპილი</a:t>
            </a:r>
            <a:r>
              <a:rPr lang="ka-GE" sz="2400" dirty="0" smtClean="0">
                <a:latin typeface="Sylfaen" panose="010A0502050306030303" pitchFamily="18" charset="0"/>
              </a:rPr>
              <a:t>“, </a:t>
            </a:r>
            <a:r>
              <a:rPr lang="ka-GE" sz="2400" dirty="0" smtClean="0">
                <a:latin typeface="Sylfaen" panose="010A0502050306030303" pitchFamily="18" charset="0"/>
              </a:rPr>
              <a:t>ადგილი, სადაც საფეხმავლო და საცხენოსო ტური შეიძლება მოაწყონ ამ სფეროში დაინტერესებულმა ადამიანებმა.</a:t>
            </a:r>
            <a:endParaRPr lang="en-US" sz="2400" dirty="0">
              <a:latin typeface="Sylfaen" panose="010A050205030603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0205" y="1507808"/>
            <a:ext cx="7811589" cy="5319299"/>
          </a:xfrm>
          <a:prstGeom prst="rect">
            <a:avLst/>
          </a:prstGeom>
        </p:spPr>
      </p:pic>
    </p:spTree>
    <p:extLst>
      <p:ext uri="{BB962C8B-B14F-4D97-AF65-F5344CB8AC3E}">
        <p14:creationId xmlns:p14="http://schemas.microsoft.com/office/powerpoint/2010/main" val="12701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447" y="195943"/>
            <a:ext cx="5682342" cy="337021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234" y="195943"/>
            <a:ext cx="5590903" cy="337021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234" y="3566160"/>
            <a:ext cx="5590903" cy="31378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447" y="3566160"/>
            <a:ext cx="5682341" cy="3137802"/>
          </a:xfrm>
          <a:prstGeom prst="rect">
            <a:avLst/>
          </a:prstGeom>
        </p:spPr>
      </p:pic>
    </p:spTree>
    <p:extLst>
      <p:ext uri="{BB962C8B-B14F-4D97-AF65-F5344CB8AC3E}">
        <p14:creationId xmlns:p14="http://schemas.microsoft.com/office/powerpoint/2010/main" val="270839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94" y="587193"/>
            <a:ext cx="11547565" cy="5160464"/>
          </a:xfrm>
        </p:spPr>
        <p:txBody>
          <a:bodyPr>
            <a:normAutofit/>
          </a:bodyPr>
          <a:lstStyle/>
          <a:p>
            <a:pPr algn="just"/>
            <a:r>
              <a:rPr lang="ka-GE" sz="2400" dirty="0" smtClean="0">
                <a:latin typeface="Sylfaen" panose="010A0502050306030303" pitchFamily="18" charset="0"/>
              </a:rPr>
              <a:t>17-23 ივლისს ტურიზმის მიმართულების ინიციატივით სოფელ თავასის საჯარო სკოლის ბაზაზე მოეწყო ახალგაზრდული ტურისტული ბანაკი „თერჯოლა 2023“, რომელშიც მუნიციპალიტეტის სკოლის მოსწავლეები მონაწილეობდნენ. ბანაკის მიზანი  იყო ახალგაზრდებში ცნობიერების ამაღლება თერჯოლის მუნიციპალიტეტის ტურისტული პოტენციალის შესახებ. ოთხი დღის განმავლობაში მრავალი საინტერესო ღონისძიება ჩატარდა. მოწვეული იყვნენ სტუმრები ტურისტული სფეროდან. </a:t>
            </a:r>
            <a:r>
              <a:rPr lang="ka-GE" sz="2400" dirty="0" smtClean="0">
                <a:latin typeface="Sylfaen" panose="010A0502050306030303" pitchFamily="18" charset="0"/>
              </a:rPr>
              <a:t>მოეწყო ლასქრობები,დისკუსიები</a:t>
            </a:r>
            <a:r>
              <a:rPr lang="ka-GE" sz="2400" dirty="0" smtClean="0">
                <a:latin typeface="Sylfaen" panose="010A0502050306030303" pitchFamily="18" charset="0"/>
              </a:rPr>
              <a:t>, სპორტული თამაშები, თეატრალური წარმოდგენები, </a:t>
            </a:r>
            <a:r>
              <a:rPr lang="ka-GE" sz="2400" dirty="0" smtClean="0">
                <a:latin typeface="Sylfaen" panose="010A0502050306030303" pitchFamily="18" charset="0"/>
              </a:rPr>
              <a:t> </a:t>
            </a:r>
            <a:r>
              <a:rPr lang="ka-GE" sz="2400" dirty="0" smtClean="0">
                <a:latin typeface="Sylfaen" panose="010A0502050306030303" pitchFamily="18" charset="0"/>
              </a:rPr>
              <a:t>გასართობი ღონისძიებები,  წაკითხული იქნა ლექცია თემაზე „ინტერკულტურული ურთიერთობები“, პრეზენტაცია ჩატარდა </a:t>
            </a:r>
            <a:r>
              <a:rPr lang="en-US" sz="2400" dirty="0" smtClean="0">
                <a:latin typeface="Sylfaen" panose="010A0502050306030303" pitchFamily="18" charset="0"/>
              </a:rPr>
              <a:t>DMO</a:t>
            </a:r>
            <a:r>
              <a:rPr lang="ka-GE" sz="2400" dirty="0" smtClean="0">
                <a:latin typeface="Sylfaen" panose="010A0502050306030303" pitchFamily="18" charset="0"/>
              </a:rPr>
              <a:t> იმერეთის საქმიანობის, კულტურული ღირსშესანიშნაობების შესახებ. ბანაკის მუშაობამ საინტერესოდ ჩაიარა.</a:t>
            </a:r>
            <a:endParaRPr lang="en-US" sz="2400" dirty="0">
              <a:latin typeface="Sylfaen" panose="010A0502050306030303" pitchFamily="18" charset="0"/>
            </a:endParaRPr>
          </a:p>
        </p:txBody>
      </p:sp>
    </p:spTree>
    <p:extLst>
      <p:ext uri="{BB962C8B-B14F-4D97-AF65-F5344CB8AC3E}">
        <p14:creationId xmlns:p14="http://schemas.microsoft.com/office/powerpoint/2010/main" val="228963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129" y="140517"/>
            <a:ext cx="5502402" cy="363464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366" y="3592286"/>
            <a:ext cx="5394960" cy="31742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129" y="3592286"/>
            <a:ext cx="5502402" cy="317427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366" y="140516"/>
            <a:ext cx="5394960" cy="3451769"/>
          </a:xfrm>
          <a:prstGeom prst="rect">
            <a:avLst/>
          </a:prstGeom>
        </p:spPr>
      </p:pic>
    </p:spTree>
    <p:extLst>
      <p:ext uri="{BB962C8B-B14F-4D97-AF65-F5344CB8AC3E}">
        <p14:creationId xmlns:p14="http://schemas.microsoft.com/office/powerpoint/2010/main" val="1475419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129" y="140517"/>
            <a:ext cx="5515465" cy="343870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977" y="3579223"/>
            <a:ext cx="6170023" cy="32787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129" y="3579223"/>
            <a:ext cx="5515465" cy="32787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976" y="140517"/>
            <a:ext cx="6170024" cy="3438706"/>
          </a:xfrm>
          <a:prstGeom prst="rect">
            <a:avLst/>
          </a:prstGeom>
        </p:spPr>
      </p:pic>
    </p:spTree>
    <p:extLst>
      <p:ext uri="{BB962C8B-B14F-4D97-AF65-F5344CB8AC3E}">
        <p14:creationId xmlns:p14="http://schemas.microsoft.com/office/powerpoint/2010/main" val="2188363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ka-GE" sz="2400" dirty="0" smtClean="0">
                <a:latin typeface="Sylfaen" panose="010A0502050306030303" pitchFamily="18" charset="0"/>
              </a:rPr>
              <a:t>სოფელ ძევრში გაიხსნა მანანა პატარიძის საოჯახო სასტუმრო, რომელიც ჩვენს მიერ იქნა მონახულებული და დასურათებული.</a:t>
            </a:r>
            <a:endParaRPr lang="en-US" sz="2400" dirty="0">
              <a:latin typeface="Sylfaen" panose="010A050205030603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541" y="1638437"/>
            <a:ext cx="5318928" cy="487516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4674" y="1638437"/>
            <a:ext cx="5427785" cy="4875163"/>
          </a:xfrm>
          <a:prstGeom prst="rect">
            <a:avLst/>
          </a:prstGeom>
        </p:spPr>
      </p:pic>
    </p:spTree>
    <p:extLst>
      <p:ext uri="{BB962C8B-B14F-4D97-AF65-F5344CB8AC3E}">
        <p14:creationId xmlns:p14="http://schemas.microsoft.com/office/powerpoint/2010/main" val="3867459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35" y="404949"/>
            <a:ext cx="10515600" cy="718457"/>
          </a:xfrm>
        </p:spPr>
        <p:txBody>
          <a:bodyPr>
            <a:normAutofit fontScale="90000"/>
          </a:bodyPr>
          <a:lstStyle/>
          <a:p>
            <a:pPr algn="just"/>
            <a:r>
              <a:rPr lang="ka-GE" sz="2400" dirty="0" smtClean="0"/>
              <a:t>ასევე გაიხსნა კვების ობიექტი „რძლები“, რომელიც მოვინახულეთ და გავაპიარეთ</a:t>
            </a:r>
            <a:r>
              <a:rPr lang="ka-GE" dirty="0" smtClean="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29" y="1802673"/>
            <a:ext cx="4835602" cy="46008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933" y="1802672"/>
            <a:ext cx="4981302" cy="4600843"/>
          </a:xfrm>
          <a:prstGeom prst="rect">
            <a:avLst/>
          </a:prstGeom>
        </p:spPr>
      </p:pic>
    </p:spTree>
    <p:extLst>
      <p:ext uri="{BB962C8B-B14F-4D97-AF65-F5344CB8AC3E}">
        <p14:creationId xmlns:p14="http://schemas.microsoft.com/office/powerpoint/2010/main" val="228079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1006883"/>
          </a:xfrm>
        </p:spPr>
        <p:txBody>
          <a:bodyPr/>
          <a:lstStyle/>
          <a:p>
            <a:r>
              <a:rPr lang="ka-GE" sz="2400" b="1" dirty="0">
                <a:solidFill>
                  <a:prstClr val="black"/>
                </a:solidFill>
              </a:rPr>
              <a:t>წარმოგიდგენთ ტურიზმის მიმართულების მიერ გაწეულ მუშაობას </a:t>
            </a:r>
            <a:r>
              <a:rPr lang="ka-GE" sz="2400" b="1" dirty="0" smtClean="0">
                <a:solidFill>
                  <a:prstClr val="black"/>
                </a:solidFill>
              </a:rPr>
              <a:t>2023წლის </a:t>
            </a:r>
            <a:r>
              <a:rPr lang="ka-GE" sz="2400" b="1" dirty="0">
                <a:solidFill>
                  <a:prstClr val="black"/>
                </a:solidFill>
              </a:rPr>
              <a:t>განმავლობაში</a:t>
            </a:r>
            <a:endParaRPr lang="en-US" dirty="0"/>
          </a:p>
        </p:txBody>
      </p:sp>
      <p:sp>
        <p:nvSpPr>
          <p:cNvPr id="3" name="Subtitle 2"/>
          <p:cNvSpPr>
            <a:spLocks noGrp="1"/>
          </p:cNvSpPr>
          <p:nvPr>
            <p:ph type="subTitle" idx="1"/>
          </p:nvPr>
        </p:nvSpPr>
        <p:spPr>
          <a:xfrm>
            <a:off x="1184364" y="1188720"/>
            <a:ext cx="9483635" cy="5185954"/>
          </a:xfrm>
        </p:spPr>
        <p:txBody>
          <a:bodyPr>
            <a:normAutofit/>
          </a:bodyPr>
          <a:lstStyle/>
          <a:p>
            <a:pPr lvl="0" algn="l"/>
            <a:r>
              <a:rPr lang="ka-GE" sz="2000" dirty="0">
                <a:solidFill>
                  <a:prstClr val="black"/>
                </a:solidFill>
              </a:rPr>
              <a:t>სახელოვნებო განათლების, კულტურისა და ტურიზმის მუნიციპალური ცენტრის ტურიზმის მიმართულებით  პიარსა და პრომოუშენს უწევს თერჯოლის ტურისტულ პროდუქტს.</a:t>
            </a:r>
          </a:p>
          <a:p>
            <a:pPr marL="228600" lvl="0" indent="-228600" algn="l">
              <a:buFont typeface="Arial" panose="020B0604020202020204" pitchFamily="34" charset="0"/>
              <a:buChar char="•"/>
            </a:pPr>
            <a:r>
              <a:rPr lang="ka-GE" sz="2000" dirty="0">
                <a:solidFill>
                  <a:prstClr val="black"/>
                </a:solidFill>
              </a:rPr>
              <a:t> ქმნის ტურისტულ </a:t>
            </a:r>
            <a:r>
              <a:rPr lang="ka-GE" sz="2000" dirty="0" smtClean="0">
                <a:solidFill>
                  <a:prstClr val="black"/>
                </a:solidFill>
              </a:rPr>
              <a:t>მარშ</a:t>
            </a:r>
            <a:r>
              <a:rPr lang="ka-GE" sz="2000" dirty="0">
                <a:solidFill>
                  <a:prstClr val="black"/>
                </a:solidFill>
              </a:rPr>
              <a:t>რ</a:t>
            </a:r>
            <a:r>
              <a:rPr lang="ka-GE" sz="2000" dirty="0" smtClean="0">
                <a:solidFill>
                  <a:prstClr val="black"/>
                </a:solidFill>
              </a:rPr>
              <a:t>უტებს</a:t>
            </a:r>
            <a:r>
              <a:rPr lang="ka-GE" sz="2000" dirty="0">
                <a:solidFill>
                  <a:prstClr val="black"/>
                </a:solidFill>
              </a:rPr>
              <a:t>;</a:t>
            </a:r>
          </a:p>
          <a:p>
            <a:pPr marL="228600" lvl="0" indent="-228600" algn="l">
              <a:buFont typeface="Arial" panose="020B0604020202020204" pitchFamily="34" charset="0"/>
              <a:buChar char="•"/>
            </a:pPr>
            <a:r>
              <a:rPr lang="ka-GE" sz="2000" dirty="0">
                <a:solidFill>
                  <a:prstClr val="black"/>
                </a:solidFill>
              </a:rPr>
              <a:t> </a:t>
            </a:r>
            <a:r>
              <a:rPr lang="ka-GE" sz="2000" dirty="0" smtClean="0">
                <a:solidFill>
                  <a:prstClr val="black"/>
                </a:solidFill>
              </a:rPr>
              <a:t>კოორდინაციას </a:t>
            </a:r>
            <a:r>
              <a:rPr lang="ka-GE" sz="2000" dirty="0">
                <a:solidFill>
                  <a:prstClr val="black"/>
                </a:solidFill>
              </a:rPr>
              <a:t>უწევს არამატერიალურ თუ მატერიალური, კულტურული მემკვიდრეობის ძეგლებს;</a:t>
            </a:r>
          </a:p>
          <a:p>
            <a:pPr marL="228600" lvl="0" indent="-228600" algn="l">
              <a:buFont typeface="Arial" panose="020B0604020202020204" pitchFamily="34" charset="0"/>
              <a:buChar char="•"/>
            </a:pPr>
            <a:r>
              <a:rPr lang="ka-GE" sz="2000" dirty="0">
                <a:solidFill>
                  <a:prstClr val="black"/>
                </a:solidFill>
              </a:rPr>
              <a:t> უზრუნველყოფს მოპოვებული ინფორმაციის ელექტრონულად დამუშავებას;</a:t>
            </a:r>
          </a:p>
          <a:p>
            <a:pPr marL="228600" lvl="0" indent="-228600" algn="l">
              <a:buFont typeface="Arial" panose="020B0604020202020204" pitchFamily="34" charset="0"/>
              <a:buChar char="•"/>
            </a:pPr>
            <a:r>
              <a:rPr lang="ka-GE" sz="2000" dirty="0">
                <a:solidFill>
                  <a:prstClr val="black"/>
                </a:solidFill>
              </a:rPr>
              <a:t> ხელს უწყობს ტურიზმის სფეროში მცირე ბიზნესის განვითარებას; </a:t>
            </a:r>
          </a:p>
          <a:p>
            <a:pPr marL="228600" lvl="0" indent="-228600" algn="l">
              <a:buFont typeface="Arial" panose="020B0604020202020204" pitchFamily="34" charset="0"/>
              <a:buChar char="•"/>
            </a:pPr>
            <a:r>
              <a:rPr lang="ka-GE" sz="2000" dirty="0">
                <a:solidFill>
                  <a:prstClr val="black"/>
                </a:solidFill>
              </a:rPr>
              <a:t>კონსულტაციებს უწევს მუნიციპალიტეტში </a:t>
            </a:r>
            <a:r>
              <a:rPr lang="ka-GE" sz="2000" dirty="0" smtClean="0">
                <a:solidFill>
                  <a:prstClr val="black"/>
                </a:solidFill>
              </a:rPr>
              <a:t>არსებულ </a:t>
            </a:r>
            <a:r>
              <a:rPr lang="ka-GE" sz="2000" dirty="0">
                <a:solidFill>
                  <a:prstClr val="black"/>
                </a:solidFill>
              </a:rPr>
              <a:t>საოჯახო სასტუმროებს;</a:t>
            </a:r>
          </a:p>
          <a:p>
            <a:pPr marL="228600" lvl="0" indent="-228600" algn="l">
              <a:buFont typeface="Arial" panose="020B0604020202020204" pitchFamily="34" charset="0"/>
              <a:buChar char="•"/>
            </a:pPr>
            <a:r>
              <a:rPr lang="ka-GE" sz="2000" dirty="0">
                <a:solidFill>
                  <a:prstClr val="black"/>
                </a:solidFill>
              </a:rPr>
              <a:t> აწარმოებს ტურისტების შემოსვლასა და მათ შესახებ </a:t>
            </a:r>
            <a:r>
              <a:rPr lang="ka-GE" sz="2000" dirty="0" smtClean="0">
                <a:solidFill>
                  <a:prstClr val="black"/>
                </a:solidFill>
              </a:rPr>
              <a:t>სხვადასხვა </a:t>
            </a:r>
            <a:r>
              <a:rPr lang="ka-GE" sz="2000" dirty="0">
                <a:solidFill>
                  <a:prstClr val="black"/>
                </a:solidFill>
              </a:rPr>
              <a:t>სტატისტიკას;</a:t>
            </a:r>
          </a:p>
          <a:p>
            <a:pPr marL="228600" lvl="0" indent="-228600" algn="l">
              <a:buFont typeface="Arial" panose="020B0604020202020204" pitchFamily="34" charset="0"/>
              <a:buChar char="•"/>
            </a:pPr>
            <a:r>
              <a:rPr lang="ka-GE" sz="2000" dirty="0">
                <a:solidFill>
                  <a:prstClr val="black"/>
                </a:solidFill>
              </a:rPr>
              <a:t>კორდინაციას უწევს მარკეტინგისა და პროდუქტის საქიანობას; </a:t>
            </a:r>
          </a:p>
          <a:p>
            <a:pPr marL="228600" lvl="0" indent="-228600" algn="l">
              <a:buFont typeface="Arial" panose="020B0604020202020204" pitchFamily="34" charset="0"/>
              <a:buChar char="•"/>
            </a:pPr>
            <a:r>
              <a:rPr lang="ka-GE" sz="2000" dirty="0">
                <a:solidFill>
                  <a:prstClr val="black"/>
                </a:solidFill>
              </a:rPr>
              <a:t>მონაწილეობას იღებს საერთაშორისო ტურისტულ გამოფენებსა და საერთაშორისო </a:t>
            </a:r>
            <a:r>
              <a:rPr lang="ka-GE" sz="2000" dirty="0" smtClean="0">
                <a:solidFill>
                  <a:prstClr val="black"/>
                </a:solidFill>
              </a:rPr>
              <a:t>კონფერენციებში.</a:t>
            </a:r>
            <a:endParaRPr lang="en-US" sz="2000" dirty="0">
              <a:solidFill>
                <a:prstClr val="black"/>
              </a:solidFill>
              <a:latin typeface="Sylfaen" panose="010A0502050306030303" pitchFamily="18" charset="0"/>
            </a:endParaRPr>
          </a:p>
        </p:txBody>
      </p:sp>
    </p:spTree>
    <p:extLst>
      <p:ext uri="{BB962C8B-B14F-4D97-AF65-F5344CB8AC3E}">
        <p14:creationId xmlns:p14="http://schemas.microsoft.com/office/powerpoint/2010/main" val="884373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ka-GE" sz="2400" dirty="0" smtClean="0">
                <a:latin typeface="Sylfaen" panose="010A0502050306030303" pitchFamily="18" charset="0"/>
              </a:rPr>
              <a:t>22ოქტომბერს მონაწილეობა მივიღეთ </a:t>
            </a:r>
            <a:r>
              <a:rPr lang="ka-GE" sz="2400" dirty="0" smtClean="0">
                <a:latin typeface="Sylfaen" panose="010A0502050306030303" pitchFamily="18" charset="0"/>
              </a:rPr>
              <a:t>სახალხო </a:t>
            </a:r>
            <a:r>
              <a:rPr lang="ka-GE" sz="2400" dirty="0" smtClean="0">
                <a:latin typeface="Sylfaen" panose="010A0502050306030303" pitchFamily="18" charset="0"/>
              </a:rPr>
              <a:t>დღესასწაულში „თრჯოლობა-2023“. წარმოვადგინეთ სტენდი და საინფორმაციო მასალა.</a:t>
            </a:r>
            <a:endParaRPr lang="en-US" sz="2400" dirty="0">
              <a:latin typeface="Sylfaen" panose="010A050205030603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43" y="1782128"/>
            <a:ext cx="5003073" cy="48407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103" y="1782128"/>
            <a:ext cx="5486400" cy="4736238"/>
          </a:xfrm>
          <a:prstGeom prst="rect">
            <a:avLst/>
          </a:prstGeom>
        </p:spPr>
      </p:pic>
    </p:spTree>
    <p:extLst>
      <p:ext uri="{BB962C8B-B14F-4D97-AF65-F5344CB8AC3E}">
        <p14:creationId xmlns:p14="http://schemas.microsoft.com/office/powerpoint/2010/main" val="170019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ka-GE" sz="2400" dirty="0" smtClean="0">
                <a:latin typeface="Sylfaen" panose="010A0502050306030303" pitchFamily="18" charset="0"/>
              </a:rPr>
              <a:t>4 ნოემბერს </a:t>
            </a:r>
            <a:r>
              <a:rPr lang="ka-GE" sz="2400" dirty="0" smtClean="0">
                <a:latin typeface="Sylfaen" panose="010A0502050306030303" pitchFamily="18" charset="0"/>
              </a:rPr>
              <a:t>ვიმყოფებოდით სასტუმრო „გელათი რეზიდენსში“ იმერული ღვინოების კონკურსში გამარჯვებულთა დაჯილდოებაზე.</a:t>
            </a:r>
            <a:endParaRPr lang="en-US" sz="2400" dirty="0">
              <a:latin typeface="Sylfaen" panose="010A05020503060303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971" y="1690688"/>
            <a:ext cx="5107961" cy="49508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5523411" cy="4950823"/>
          </a:xfrm>
          <a:prstGeom prst="rect">
            <a:avLst/>
          </a:prstGeom>
        </p:spPr>
      </p:pic>
    </p:spTree>
    <p:extLst>
      <p:ext uri="{BB962C8B-B14F-4D97-AF65-F5344CB8AC3E}">
        <p14:creationId xmlns:p14="http://schemas.microsoft.com/office/powerpoint/2010/main" val="3203548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ka-GE" sz="2400" dirty="0" smtClean="0">
                <a:latin typeface="Sylfaen" panose="010A0502050306030303" pitchFamily="18" charset="0"/>
              </a:rPr>
              <a:t>საზოგადოებას გავაცანით ემიგრაციიდან დაბრუნებული მანანა სოფორომაძე, რომელიც ხელსაქმითაა დაკავებული. ქმნის ქრთულ სამოსს, ქსოვს, ქარგავს, წერს.</a:t>
            </a:r>
            <a:endParaRPr lang="en-US" sz="2400" dirty="0">
              <a:latin typeface="Sylfaen" panose="010A050205030603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011680"/>
            <a:ext cx="5131526" cy="45224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430" y="2011680"/>
            <a:ext cx="5016136" cy="4415246"/>
          </a:xfrm>
          <a:prstGeom prst="rect">
            <a:avLst/>
          </a:prstGeom>
        </p:spPr>
      </p:pic>
    </p:spTree>
    <p:extLst>
      <p:ext uri="{BB962C8B-B14F-4D97-AF65-F5344CB8AC3E}">
        <p14:creationId xmlns:p14="http://schemas.microsoft.com/office/powerpoint/2010/main" val="3401435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64" y="394601"/>
            <a:ext cx="4835602" cy="58755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606" y="394601"/>
            <a:ext cx="5473338" cy="5875570"/>
          </a:xfrm>
          <a:prstGeom prst="rect">
            <a:avLst/>
          </a:prstGeom>
        </p:spPr>
      </p:pic>
    </p:spTree>
    <p:extLst>
      <p:ext uri="{BB962C8B-B14F-4D97-AF65-F5344CB8AC3E}">
        <p14:creationId xmlns:p14="http://schemas.microsoft.com/office/powerpoint/2010/main" val="3846654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1332412"/>
            <a:ext cx="11075126" cy="2897414"/>
          </a:xfrm>
        </p:spPr>
        <p:txBody>
          <a:bodyPr>
            <a:normAutofit fontScale="90000"/>
          </a:bodyPr>
          <a:lstStyle/>
          <a:p>
            <a:pPr algn="just"/>
            <a:r>
              <a:rPr lang="ka-GE" sz="2400" dirty="0" smtClean="0">
                <a:latin typeface="Sylfaen" panose="010A0502050306030303" pitchFamily="18" charset="0"/>
              </a:rPr>
              <a:t>ამჟამად საჯარო სკოლის მოსწავლეებისთვის გამოცხადებული გვაქვს ფოტო-ვიდეო კონკურსი „ჩემი მუნიციპალიტეტის ღირსშესანიშნაობები“. სადაც მოსწავლეებმა უნდა გადაიღონ ან დაასურათონ მუნიციპალიტეტის ტერიტორიაზე  არსებული ტურისტული ადგილები. მსგავსი კონკურსი გასულ წელსაც ჩატარდა, რამაც დიდი მოწონება დაიმსახურა</a:t>
            </a:r>
            <a:r>
              <a:rPr lang="ka-GE" sz="2400" dirty="0" smtClean="0">
                <a:latin typeface="Sylfaen" panose="010A0502050306030303" pitchFamily="18" charset="0"/>
              </a:rPr>
              <a:t>.</a:t>
            </a:r>
            <a:br>
              <a:rPr lang="ka-GE" sz="2400" dirty="0" smtClean="0">
                <a:latin typeface="Sylfaen" panose="010A0502050306030303" pitchFamily="18" charset="0"/>
              </a:rPr>
            </a:br>
            <a:r>
              <a:rPr lang="ka-GE" sz="2400" dirty="0">
                <a:latin typeface="Sylfaen" panose="010A0502050306030303" pitchFamily="18" charset="0"/>
              </a:rPr>
              <a:t> </a:t>
            </a:r>
            <a:r>
              <a:rPr lang="ka-GE" sz="2400" dirty="0" smtClean="0">
                <a:latin typeface="Sylfaen" panose="010A0502050306030303" pitchFamily="18" charset="0"/>
              </a:rPr>
              <a:t>    </a:t>
            </a:r>
            <a:r>
              <a:rPr lang="ka-GE" sz="2400" dirty="0">
                <a:latin typeface="Sylfaen" panose="010A0502050306030303" pitchFamily="18" charset="0"/>
              </a:rPr>
              <a:t> </a:t>
            </a:r>
            <a:r>
              <a:rPr lang="ka-GE" sz="2400" dirty="0" smtClean="0">
                <a:latin typeface="Sylfaen" panose="010A0502050306030303" pitchFamily="18" charset="0"/>
              </a:rPr>
              <a:t/>
            </a:r>
            <a:br>
              <a:rPr lang="ka-GE" sz="2400" dirty="0" smtClean="0">
                <a:latin typeface="Sylfaen" panose="010A0502050306030303" pitchFamily="18" charset="0"/>
              </a:rPr>
            </a:br>
            <a:r>
              <a:rPr lang="ka-GE" sz="2400" dirty="0">
                <a:latin typeface="Sylfaen" panose="010A0502050306030303" pitchFamily="18" charset="0"/>
              </a:rPr>
              <a:t> </a:t>
            </a:r>
            <a:r>
              <a:rPr lang="ka-GE" sz="2400" dirty="0" smtClean="0">
                <a:latin typeface="Sylfaen" panose="010A0502050306030303" pitchFamily="18" charset="0"/>
              </a:rPr>
              <a:t>   გვინდა მადლობა გადავუხადოთ,თერჯოლის მუნიციპალიტეტის მერიას,საკრებულოს,აიპ განათლების კულტურისა და ტურიზმის მუნიციპალურ ცენტრს იმისათვის ,რომ გამოიყო თანხები ახალი ოფისის გაფართოებისთვის,ინვენტარისა და კეთილმოწყობისთვის.</a:t>
            </a:r>
            <a:br>
              <a:rPr lang="ka-GE" sz="2400" dirty="0" smtClean="0">
                <a:latin typeface="Sylfaen" panose="010A0502050306030303" pitchFamily="18" charset="0"/>
              </a:rPr>
            </a:br>
            <a:r>
              <a:rPr lang="ka-GE" sz="2400" dirty="0">
                <a:latin typeface="Sylfaen" panose="010A0502050306030303" pitchFamily="18" charset="0"/>
              </a:rPr>
              <a:t> </a:t>
            </a:r>
            <a:r>
              <a:rPr lang="ka-GE" sz="2400" dirty="0" smtClean="0">
                <a:latin typeface="Sylfaen" panose="010A0502050306030303" pitchFamily="18" charset="0"/>
              </a:rPr>
              <a:t>  </a:t>
            </a:r>
            <a:br>
              <a:rPr lang="ka-GE" sz="2400" dirty="0" smtClean="0">
                <a:latin typeface="Sylfaen" panose="010A0502050306030303" pitchFamily="18" charset="0"/>
              </a:rPr>
            </a:br>
            <a:r>
              <a:rPr lang="ka-GE" sz="2400" dirty="0">
                <a:latin typeface="Sylfaen" panose="010A0502050306030303" pitchFamily="18" charset="0"/>
              </a:rPr>
              <a:t> </a:t>
            </a:r>
            <a:r>
              <a:rPr lang="ka-GE" sz="2400" dirty="0" smtClean="0">
                <a:latin typeface="Sylfaen" panose="010A0502050306030303" pitchFamily="18" charset="0"/>
              </a:rPr>
              <a:t>  </a:t>
            </a:r>
            <a:r>
              <a:rPr lang="ka-GE" sz="2400" smtClean="0">
                <a:latin typeface="Sylfaen" panose="010A0502050306030303" pitchFamily="18" charset="0"/>
              </a:rPr>
              <a:t>2024 წლისთვისაც საინტერესო აქტივობები იგეგმება ტურიზმის მიმართულებით.</a:t>
            </a:r>
            <a:endParaRPr lang="en-US" sz="2400" dirty="0">
              <a:latin typeface="Sylfaen" panose="010A0502050306030303" pitchFamily="18" charset="0"/>
            </a:endParaRPr>
          </a:p>
        </p:txBody>
      </p:sp>
    </p:spTree>
    <p:extLst>
      <p:ext uri="{BB962C8B-B14F-4D97-AF65-F5344CB8AC3E}">
        <p14:creationId xmlns:p14="http://schemas.microsoft.com/office/powerpoint/2010/main" val="333670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9538"/>
          </a:xfrm>
        </p:spPr>
        <p:txBody>
          <a:bodyPr/>
          <a:lstStyle/>
          <a:p>
            <a:r>
              <a:rPr lang="ka-GE" sz="2400" b="1" dirty="0">
                <a:solidFill>
                  <a:prstClr val="black"/>
                </a:solidFill>
              </a:rPr>
              <a:t>ტურიზმის მიმართულებით მუშაობს </a:t>
            </a:r>
            <a:r>
              <a:rPr lang="ka-GE" sz="2400" b="1" dirty="0" smtClean="0">
                <a:solidFill>
                  <a:prstClr val="black"/>
                </a:solidFill>
              </a:rPr>
              <a:t>10 თანამშრომელი</a:t>
            </a:r>
            <a:r>
              <a:rPr lang="ka-GE" sz="2400" b="1" dirty="0">
                <a:solidFill>
                  <a:prstClr val="black"/>
                </a:solidFill>
              </a:rPr>
              <a:t>. წარმოგიდგენთ თითოეულ მათგანს და გაგაცნობთ მათ ფუქნცია-მოვალეობებს</a:t>
            </a:r>
            <a:r>
              <a:rPr lang="ka-GE" sz="2400" dirty="0">
                <a:solidFill>
                  <a:prstClr val="black"/>
                </a:solidFill>
              </a:rPr>
              <a:t>.</a:t>
            </a:r>
            <a:endParaRPr lang="en-US" dirty="0"/>
          </a:p>
        </p:txBody>
      </p:sp>
      <p:sp>
        <p:nvSpPr>
          <p:cNvPr id="3" name="Content Placeholder 2"/>
          <p:cNvSpPr>
            <a:spLocks noGrp="1"/>
          </p:cNvSpPr>
          <p:nvPr>
            <p:ph idx="1"/>
          </p:nvPr>
        </p:nvSpPr>
        <p:spPr>
          <a:xfrm>
            <a:off x="838200" y="1711234"/>
            <a:ext cx="10515600" cy="4465729"/>
          </a:xfrm>
        </p:spPr>
        <p:txBody>
          <a:bodyPr>
            <a:normAutofit fontScale="85000" lnSpcReduction="10000"/>
          </a:bodyPr>
          <a:lstStyle/>
          <a:p>
            <a:pPr marL="457200" lvl="0" indent="-457200" algn="just">
              <a:buFont typeface="+mj-lt"/>
              <a:buAutoNum type="arabicPeriod"/>
            </a:pPr>
            <a:r>
              <a:rPr lang="ka-GE" sz="2000" dirty="0">
                <a:solidFill>
                  <a:prstClr val="black"/>
                </a:solidFill>
              </a:rPr>
              <a:t>ჩუბინიძე დავითი - </a:t>
            </a:r>
            <a:r>
              <a:rPr lang="ka-GE" sz="2000" dirty="0" smtClean="0">
                <a:solidFill>
                  <a:prstClr val="black"/>
                </a:solidFill>
              </a:rPr>
              <a:t>კოორდინაციას </a:t>
            </a:r>
            <a:r>
              <a:rPr lang="ka-GE" sz="2000" dirty="0">
                <a:solidFill>
                  <a:prstClr val="black"/>
                </a:solidFill>
              </a:rPr>
              <a:t>უწევს არამატერიალური კულტურული </a:t>
            </a:r>
            <a:r>
              <a:rPr lang="ka-GE" sz="2000" dirty="0" smtClean="0">
                <a:solidFill>
                  <a:prstClr val="black"/>
                </a:solidFill>
              </a:rPr>
              <a:t>მემკვიდრეობის ძეგლების </a:t>
            </a:r>
            <a:r>
              <a:rPr lang="ka-GE" sz="2000" dirty="0">
                <a:solidFill>
                  <a:prstClr val="black"/>
                </a:solidFill>
              </a:rPr>
              <a:t>პოპულარიზაციას;</a:t>
            </a:r>
          </a:p>
          <a:p>
            <a:pPr marL="457200" lvl="0" indent="-457200" algn="just">
              <a:buFont typeface="+mj-lt"/>
              <a:buAutoNum type="arabicPeriod"/>
            </a:pPr>
            <a:r>
              <a:rPr lang="ka-GE" sz="2000" dirty="0">
                <a:solidFill>
                  <a:prstClr val="black"/>
                </a:solidFill>
              </a:rPr>
              <a:t>ოქრუაძე მამუკა - კორდინაციას უწევს ტურიზმის სფეროში ახალ პროექტებს და გამოწვევებს;</a:t>
            </a:r>
          </a:p>
          <a:p>
            <a:pPr marL="457200" lvl="0" indent="-457200" algn="just">
              <a:buFont typeface="+mj-lt"/>
              <a:buAutoNum type="arabicPeriod"/>
            </a:pPr>
            <a:r>
              <a:rPr lang="ka-GE" sz="2000" dirty="0">
                <a:solidFill>
                  <a:prstClr val="black"/>
                </a:solidFill>
              </a:rPr>
              <a:t>მაკარიძე ლერი - კორდინაციას უწევს მატერიალურ-კულტურული ძეგლების აღწერასა და კვლევას;</a:t>
            </a:r>
          </a:p>
          <a:p>
            <a:pPr marL="457200" lvl="0" indent="-457200" algn="just">
              <a:buFont typeface="+mj-lt"/>
              <a:buAutoNum type="arabicPeriod"/>
            </a:pPr>
            <a:r>
              <a:rPr lang="ka-GE" sz="2000" dirty="0">
                <a:solidFill>
                  <a:prstClr val="black"/>
                </a:solidFill>
              </a:rPr>
              <a:t>გუგუმბერიძე ინგა - უზრუნველყოფს მოპოვებული ინფორმაციის ელექტრონულად დამუშავებას;</a:t>
            </a:r>
          </a:p>
          <a:p>
            <a:pPr marL="457200" lvl="0" indent="-457200" algn="just">
              <a:buFont typeface="+mj-lt"/>
              <a:buAutoNum type="arabicPeriod"/>
            </a:pPr>
            <a:r>
              <a:rPr lang="ka-GE" sz="2000" dirty="0">
                <a:solidFill>
                  <a:prstClr val="black"/>
                </a:solidFill>
              </a:rPr>
              <a:t>მურადაშვილი ნატო - პასუხისმგებელია ტურიზმის </a:t>
            </a:r>
            <a:r>
              <a:rPr lang="en-US" sz="2000" dirty="0" err="1">
                <a:solidFill>
                  <a:prstClr val="black"/>
                </a:solidFill>
              </a:rPr>
              <a:t>facebook</a:t>
            </a:r>
            <a:r>
              <a:rPr lang="en-US" sz="2000" dirty="0">
                <a:solidFill>
                  <a:prstClr val="black"/>
                </a:solidFill>
              </a:rPr>
              <a:t> </a:t>
            </a:r>
            <a:r>
              <a:rPr lang="ka-GE" sz="2000" dirty="0">
                <a:solidFill>
                  <a:prstClr val="black"/>
                </a:solidFill>
              </a:rPr>
              <a:t>გვერდის მუშაობასა და განახლებაზე;</a:t>
            </a:r>
          </a:p>
          <a:p>
            <a:pPr marL="457200" lvl="0" indent="-457200" algn="just">
              <a:buFont typeface="+mj-lt"/>
              <a:buAutoNum type="arabicPeriod"/>
            </a:pPr>
            <a:r>
              <a:rPr lang="ka-GE" sz="2000" dirty="0">
                <a:solidFill>
                  <a:prstClr val="black"/>
                </a:solidFill>
              </a:rPr>
              <a:t>ქასრაშვილი მამუკა - აწარმოებს მოლაპარაკებებს ადგილობრივ ტურისტულ კომპანიებთან;</a:t>
            </a:r>
          </a:p>
          <a:p>
            <a:pPr marL="457200" lvl="0" indent="-457200" algn="just">
              <a:buFont typeface="+mj-lt"/>
              <a:buAutoNum type="arabicPeriod"/>
            </a:pPr>
            <a:r>
              <a:rPr lang="ka-GE" sz="2000" dirty="0">
                <a:solidFill>
                  <a:prstClr val="black"/>
                </a:solidFill>
              </a:rPr>
              <a:t>გავაშელაშვილი გია - კონსულტაციებს უწევს მუნიციპალიტეტში არსებულ საოჯახო სასტუმროებს;</a:t>
            </a:r>
          </a:p>
          <a:p>
            <a:pPr marL="457200" lvl="0" indent="-457200" algn="just">
              <a:buFont typeface="+mj-lt"/>
              <a:buAutoNum type="arabicPeriod"/>
            </a:pPr>
            <a:r>
              <a:rPr lang="ka-GE" sz="2000" dirty="0">
                <a:solidFill>
                  <a:prstClr val="black"/>
                </a:solidFill>
              </a:rPr>
              <a:t>გურგენიძე გვანცა - ტურისტული ზონების განვითარების </a:t>
            </a:r>
            <a:r>
              <a:rPr lang="ka-GE" sz="2000" dirty="0" smtClean="0">
                <a:solidFill>
                  <a:prstClr val="black"/>
                </a:solidFill>
              </a:rPr>
              <a:t>სპეციალისტია.</a:t>
            </a:r>
            <a:endParaRPr lang="ka-GE" sz="2000" dirty="0">
              <a:solidFill>
                <a:prstClr val="black"/>
              </a:solidFill>
            </a:endParaRPr>
          </a:p>
          <a:p>
            <a:pPr marL="457200" lvl="0" indent="-457200" algn="just">
              <a:buFont typeface="+mj-lt"/>
              <a:buAutoNum type="arabicPeriod"/>
            </a:pPr>
            <a:r>
              <a:rPr lang="ka-GE" sz="2000" dirty="0">
                <a:solidFill>
                  <a:prstClr val="black"/>
                </a:solidFill>
              </a:rPr>
              <a:t>ფუტკარაძე ემზარი - ახალგაზრდული ბანაკის დაგეგმვისა და საჯარო სკოლებთან ურთიერთობის სპეციალისტი;</a:t>
            </a:r>
          </a:p>
          <a:p>
            <a:pPr marL="457200" lvl="0" indent="-457200" algn="just">
              <a:buFont typeface="+mj-lt"/>
              <a:buAutoNum type="arabicPeriod"/>
            </a:pPr>
            <a:r>
              <a:rPr lang="ka-GE" sz="2000" dirty="0">
                <a:solidFill>
                  <a:prstClr val="black"/>
                </a:solidFill>
              </a:rPr>
              <a:t>ბუსკივაძე სოფიო - ტურიზმის მიმართულების  ხელმძღვანელი, ორგანიზებას უწევს მიმართულების მთლიან საქმიანობას, ხელმძღვანელობს მოლაპარაკებებს სამთავრობო და არასამთავრობო ორგანიზაციებთან.</a:t>
            </a:r>
          </a:p>
          <a:p>
            <a:pPr marL="457200" lvl="0" indent="-457200" algn="just">
              <a:buFont typeface="+mj-lt"/>
              <a:buAutoNum type="arabicPeriod"/>
            </a:pPr>
            <a:endParaRPr lang="ka-GE" sz="2000" dirty="0">
              <a:solidFill>
                <a:prstClr val="black"/>
              </a:solidFill>
            </a:endParaRPr>
          </a:p>
          <a:p>
            <a:endParaRPr lang="en-US" dirty="0"/>
          </a:p>
        </p:txBody>
      </p:sp>
    </p:spTree>
    <p:extLst>
      <p:ext uri="{BB962C8B-B14F-4D97-AF65-F5344CB8AC3E}">
        <p14:creationId xmlns:p14="http://schemas.microsoft.com/office/powerpoint/2010/main" val="378291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32" y="0"/>
            <a:ext cx="11351623" cy="1319349"/>
          </a:xfrm>
        </p:spPr>
        <p:txBody>
          <a:bodyPr>
            <a:normAutofit/>
          </a:bodyPr>
          <a:lstStyle/>
          <a:p>
            <a:pPr algn="just"/>
            <a:r>
              <a:rPr lang="ka-GE" sz="2000" dirty="0" smtClean="0">
                <a:latin typeface="Sylfaen" panose="010A0502050306030303" pitchFamily="18" charset="0"/>
              </a:rPr>
              <a:t> ტურიზმის მიმართულება ხელს უწყობს ახალგაზრდების ჩართულობას ტურისტულ საქმიანობაში. ეწყობა სხვადასხვა ღონისძიებები, ტურისტული ბანაკი, კონკურსები და ა.შ. ასევე დიდია დაინტერესება ახალგაზრდების მხრიდანაც</a:t>
            </a:r>
            <a:r>
              <a:rPr lang="ka-GE" sz="2400" dirty="0" smtClean="0">
                <a:latin typeface="Sylfaen" panose="010A0502050306030303" pitchFamily="18" charset="0"/>
              </a:rPr>
              <a:t>.</a:t>
            </a:r>
            <a:endParaRPr lang="en-US" sz="2400" dirty="0">
              <a:latin typeface="Sylfaen" panose="010A0502050306030303" pitchFamily="18" charset="0"/>
            </a:endParaRPr>
          </a:p>
        </p:txBody>
      </p:sp>
      <p:sp>
        <p:nvSpPr>
          <p:cNvPr id="3" name="Content Placeholder 2"/>
          <p:cNvSpPr>
            <a:spLocks noGrp="1"/>
          </p:cNvSpPr>
          <p:nvPr>
            <p:ph idx="1"/>
          </p:nvPr>
        </p:nvSpPr>
        <p:spPr>
          <a:xfrm>
            <a:off x="115932" y="1201784"/>
            <a:ext cx="11960134" cy="5316583"/>
          </a:xfrm>
        </p:spPr>
        <p:txBody>
          <a:bodyPr/>
          <a:lstStyle/>
          <a:p>
            <a:pPr marL="0" indent="0" algn="just">
              <a:buNone/>
            </a:pPr>
            <a:r>
              <a:rPr lang="ka-GE" dirty="0" smtClean="0"/>
              <a:t> </a:t>
            </a:r>
            <a:r>
              <a:rPr lang="ka-GE" sz="2000" dirty="0" smtClean="0"/>
              <a:t>გასულ წელს ჩვენს საინფორმაციო ცენტრში იმყოფებოდნენ სოფელ სიქთარვის საჯარო სკოლის მოსწავლეები.მათი ინტერესის სფეროს მოიცავდა თერჯოლის ტურისტული ობიექტების შესახებ ინფორმაცია. მათ მიიღეს ამომწურავი პასუხები მათთვის საინტერესო შეკითხვებზე. გადავეცით საინფორმაციო ბუკლეტები, ბროშურები</a:t>
            </a:r>
            <a:r>
              <a:rPr lang="ka-GE" dirty="0" smtClean="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061" y="2717074"/>
            <a:ext cx="4352653" cy="393191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4843" y="2717074"/>
            <a:ext cx="4677591" cy="3931919"/>
          </a:xfrm>
          <a:prstGeom prst="rect">
            <a:avLst/>
          </a:prstGeom>
        </p:spPr>
      </p:pic>
    </p:spTree>
    <p:extLst>
      <p:ext uri="{BB962C8B-B14F-4D97-AF65-F5344CB8AC3E}">
        <p14:creationId xmlns:p14="http://schemas.microsoft.com/office/powerpoint/2010/main" val="91746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5030" y="314666"/>
            <a:ext cx="4514288" cy="601905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165" y="314666"/>
            <a:ext cx="4898572" cy="6019052"/>
          </a:xfrm>
          <a:prstGeom prst="rect">
            <a:avLst/>
          </a:prstGeom>
        </p:spPr>
      </p:pic>
    </p:spTree>
    <p:extLst>
      <p:ext uri="{BB962C8B-B14F-4D97-AF65-F5344CB8AC3E}">
        <p14:creationId xmlns:p14="http://schemas.microsoft.com/office/powerpoint/2010/main" val="174083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83" y="0"/>
            <a:ext cx="10609217" cy="1520871"/>
          </a:xfrm>
        </p:spPr>
        <p:txBody>
          <a:bodyPr>
            <a:normAutofit/>
          </a:bodyPr>
          <a:lstStyle/>
          <a:p>
            <a:pPr algn="just"/>
            <a:r>
              <a:rPr lang="ka-GE" sz="2400" dirty="0" smtClean="0"/>
              <a:t>ტურიზმის მიმართულება აქტიურად მონაწილეობს მუნიციპალიტეტის მერიის მიერ დაგეგმილ ღონისძიებებში. ეს იქნება გამწვანების, დასუფთავების თუ სხვა ღონისძიებები.</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4583" y="1711234"/>
            <a:ext cx="4950823" cy="426978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982" y="1711234"/>
            <a:ext cx="5122818" cy="4269786"/>
          </a:xfrm>
          <a:prstGeom prst="rect">
            <a:avLst/>
          </a:prstGeom>
        </p:spPr>
      </p:pic>
    </p:spTree>
    <p:extLst>
      <p:ext uri="{BB962C8B-B14F-4D97-AF65-F5344CB8AC3E}">
        <p14:creationId xmlns:p14="http://schemas.microsoft.com/office/powerpoint/2010/main" val="2241687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08370"/>
            <a:ext cx="10896600" cy="1685744"/>
          </a:xfrm>
        </p:spPr>
        <p:txBody>
          <a:bodyPr>
            <a:normAutofit fontScale="90000"/>
          </a:bodyPr>
          <a:lstStyle/>
          <a:p>
            <a:pPr algn="just"/>
            <a:r>
              <a:rPr lang="ka-GE" sz="2400" dirty="0" smtClean="0"/>
              <a:t>როგორც ზემოთ </a:t>
            </a:r>
            <a:r>
              <a:rPr lang="ka-GE" sz="2400" dirty="0" smtClean="0"/>
              <a:t>აღვნიშნეთ </a:t>
            </a:r>
            <a:r>
              <a:rPr lang="ka-GE" sz="2400" dirty="0" smtClean="0"/>
              <a:t>ტურიზმის მიმართულება პოპულარიზაციას უწევს მუნიციპალიტეტეში არსებულ </a:t>
            </a:r>
            <a:r>
              <a:rPr lang="ka-GE" sz="2400" dirty="0" smtClean="0"/>
              <a:t>მეწარმეობის განვითრებას. </a:t>
            </a:r>
            <a:r>
              <a:rPr lang="ka-GE" sz="2400" dirty="0" smtClean="0"/>
              <a:t>მაგალითად ჩვენი მუნიციპალიტეტის მკვიდრმა გიორგი გაბრიჭიძემ შექმნა საწარმო, სადაც დაიწყო რამდენიმე სახეობის სპირტიანი </a:t>
            </a:r>
            <a:r>
              <a:rPr lang="ka-GE" sz="2400" dirty="0" smtClean="0"/>
              <a:t>სასმელის </a:t>
            </a:r>
            <a:r>
              <a:rPr lang="ka-GE" sz="2400" dirty="0" smtClean="0"/>
              <a:t>წარმოება. ხილის ასორტის, მარცვლეულის სპირტის, მარცვლეულის ვისკის, ვაშლის ძმრის, ალუბლის, ფეიხოს, მაყვლის , მოცვის, ჟოლოს, ციტრუსის ლიქიორების, თაფლის და მარცვლეულის ლუდის</a:t>
            </a:r>
            <a:r>
              <a:rPr lang="ka-GE" sz="2400" dirty="0" smtClean="0"/>
              <a:t>. ჩვენ მოვინახულეთ მისი საწარმო და გავუწიეთ რეკლამირება.</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1" y="2246811"/>
            <a:ext cx="5094514" cy="407393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102" y="2246810"/>
            <a:ext cx="5214258" cy="4073935"/>
          </a:xfrm>
          <a:prstGeom prst="rect">
            <a:avLst/>
          </a:prstGeom>
        </p:spPr>
      </p:pic>
    </p:spTree>
    <p:extLst>
      <p:ext uri="{BB962C8B-B14F-4D97-AF65-F5344CB8AC3E}">
        <p14:creationId xmlns:p14="http://schemas.microsoft.com/office/powerpoint/2010/main" val="2703275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4105" y="2126046"/>
            <a:ext cx="3628883" cy="32018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47" y="1111114"/>
            <a:ext cx="5590902" cy="49329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849" y="1111114"/>
            <a:ext cx="5852161" cy="4932952"/>
          </a:xfrm>
          <a:prstGeom prst="rect">
            <a:avLst/>
          </a:prstGeom>
        </p:spPr>
      </p:pic>
    </p:spTree>
    <p:extLst>
      <p:ext uri="{BB962C8B-B14F-4D97-AF65-F5344CB8AC3E}">
        <p14:creationId xmlns:p14="http://schemas.microsoft.com/office/powerpoint/2010/main" val="1475726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3405" y="127455"/>
            <a:ext cx="9849395" cy="3686900"/>
          </a:xfrm>
        </p:spPr>
        <p:txBody>
          <a:bodyPr>
            <a:normAutofit lnSpcReduction="10000"/>
          </a:bodyPr>
          <a:lstStyle/>
          <a:p>
            <a:pPr marL="0" indent="0" algn="just">
              <a:buNone/>
            </a:pPr>
            <a:r>
              <a:rPr lang="ka-GE" sz="2400" dirty="0" smtClean="0"/>
              <a:t>    ტურიზმის სამსახური </a:t>
            </a:r>
            <a:r>
              <a:rPr lang="en-US" sz="2400" dirty="0" smtClean="0">
                <a:latin typeface="Sylfaen" panose="010A0502050306030303" pitchFamily="18" charset="0"/>
              </a:rPr>
              <a:t>DMO</a:t>
            </a:r>
            <a:r>
              <a:rPr lang="ka-GE" sz="2400" dirty="0" smtClean="0"/>
              <a:t> იმერეთთან ერთად მონაწილეობს სხვადასხვა საერთაშორისო ტურისტულ </a:t>
            </a:r>
            <a:r>
              <a:rPr lang="ka-GE" sz="2400" dirty="0" smtClean="0"/>
              <a:t>გამოფენებში.</a:t>
            </a:r>
            <a:r>
              <a:rPr lang="ka-GE" sz="2400" dirty="0" smtClean="0"/>
              <a:t/>
            </a:r>
            <a:br>
              <a:rPr lang="ka-GE" sz="2400" dirty="0" smtClean="0"/>
            </a:br>
            <a:r>
              <a:rPr lang="ka-GE" sz="2400" dirty="0" smtClean="0"/>
              <a:t>2023წლის 11-14თებერვალს ვმონაწილეობდით იტალიის ქალაქ მილანში საერთაშორისო ტურისტულ გამოფენა „</a:t>
            </a:r>
            <a:r>
              <a:rPr lang="en-US" sz="2400" dirty="0" smtClean="0">
                <a:latin typeface="Sylfaen" panose="010A0502050306030303" pitchFamily="18" charset="0"/>
              </a:rPr>
              <a:t>BIT MILANO – 2023”</a:t>
            </a:r>
            <a:r>
              <a:rPr lang="ka-GE" sz="2400" dirty="0" smtClean="0"/>
              <a:t>-ში. გამოფენაზე თერჯოლის მუნიციპალიტეტის ტურისტული პოტენციალის უკეთ წარმოსაჩენად წარმოდგენილი გვქონდა საინფორმაციო მასალები, ტურისტული გზამკვლევი, ბუკლეტი, რამაც ძალიან დიდი დაინტერესება გამოიწვია.</a:t>
            </a:r>
            <a:br>
              <a:rPr lang="ka-GE" sz="2400" dirty="0" smtClean="0"/>
            </a:br>
            <a:r>
              <a:rPr lang="ka-GE" sz="2400" dirty="0" smtClean="0"/>
              <a:t>    თერჯოლის ტურისტული მიმართულება მადლობას უხდის მუნიციპალიტეტის მერს, სახელოვნებო განათლების, კულტურისა და ტურიზმის მუნიციპალურ ცენტრს, საერთაშორისო ტურისტულ გამოფენაში მონაწილეობის ხელშეწყობისთვის.</a:t>
            </a:r>
            <a:endParaRPr lang="en-US" sz="2400" dirty="0" smtClean="0"/>
          </a:p>
          <a:p>
            <a:pPr algn="just"/>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5268" y="3814355"/>
            <a:ext cx="6165668" cy="2894518"/>
          </a:xfrm>
          <a:prstGeom prst="rect">
            <a:avLst/>
          </a:prstGeom>
        </p:spPr>
      </p:pic>
    </p:spTree>
    <p:extLst>
      <p:ext uri="{BB962C8B-B14F-4D97-AF65-F5344CB8AC3E}">
        <p14:creationId xmlns:p14="http://schemas.microsoft.com/office/powerpoint/2010/main" val="4293490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644</Words>
  <Application>Microsoft Office PowerPoint</Application>
  <PresentationFormat>Widescreen</PresentationFormat>
  <Paragraphs>36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Sylfaen</vt:lpstr>
      <vt:lpstr>Office Theme</vt:lpstr>
      <vt:lpstr>2023 წლის ანგარიში გაწეული მუშაობის შესახებ</vt:lpstr>
      <vt:lpstr>წარმოგიდგენთ ტურიზმის მიმართულების მიერ გაწეულ მუშაობას 2023წლის განმავლობაში</vt:lpstr>
      <vt:lpstr>ტურიზმის მიმართულებით მუშაობს 10 თანამშრომელი. წარმოგიდგენთ თითოეულ მათგანს და გაგაცნობთ მათ ფუქნცია-მოვალეობებს.</vt:lpstr>
      <vt:lpstr> ტურიზმის მიმართულება ხელს უწყობს ახალგაზრდების ჩართულობას ტურისტულ საქმიანობაში. ეწყობა სხვადასხვა ღონისძიებები, ტურისტული ბანაკი, კონკურსები და ა.შ. ასევე დიდია დაინტერესება ახალგაზრდების მხრიდანაც.</vt:lpstr>
      <vt:lpstr>PowerPoint Presentation</vt:lpstr>
      <vt:lpstr>ტურიზმის მიმართულება აქტიურად მონაწილეობს მუნიციპალიტეტის მერიის მიერ დაგეგმილ ღონისძიებებში. ეს იქნება გამწვანების, დასუფთავების თუ სხვა ღონისძიებები.</vt:lpstr>
      <vt:lpstr>როგორც ზემოთ აღვნიშნეთ ტურიზმის მიმართულება პოპულარიზაციას უწევს მუნიციპალიტეტეში არსებულ მეწარმეობის განვითრებას. მაგალითად ჩვენი მუნიციპალიტეტის მკვიდრმა გიორგი გაბრიჭიძემ შექმნა საწარმო, სადაც დაიწყო რამდენიმე სახეობის სპირტიანი სასმელის წარმოება. ხილის ასორტის, მარცვლეულის სპირტის, მარცვლეულის ვისკის, ვაშლის ძმრის, ალუბლის, ფეიხოს, მაყვლის , მოცვის, ჟოლოს, ციტრუსის ლიქიორების, თაფლის და მარცვლეულის ლუდის. ჩვენ მოვინახულეთ მისი საწარმო და გავუწიეთ რეკლამირება.</vt:lpstr>
      <vt:lpstr>PowerPoint Presentation</vt:lpstr>
      <vt:lpstr>PowerPoint Presentation</vt:lpstr>
      <vt:lpstr>PowerPoint Presentation</vt:lpstr>
      <vt:lpstr>  ტურიზმის სამსახურის წარმომადგრნლებმა მონაწილეობა მივიღეთ, საქართველოს ტურიზმის ეროვნული ადმინისტრაციის და გერმანიის საერთაშორისო თანამშრომლობის  მიერ დაგეგმილ სასწავლო კურსში „საოჯახო სასტუმროს მართვა“. აქ მიღებული გამოცდილება კი გავუზიარეთ იმ  ადამიანებს, ვინც ამ სფეროთი იყვნენ დაინტერესებულნი.</vt:lpstr>
      <vt:lpstr>PowerPoint Presentation</vt:lpstr>
      <vt:lpstr>  ჩვენ კიდევ ერთხელ გავაცანით საზოგადოებას „ხეკეპილი“, ადგილი, სადაც საფეხმავლო და საცხენოსო ტური შეიძლება მოაწყონ ამ სფეროში დაინტერესებულმა ადამიანებმა.</vt:lpstr>
      <vt:lpstr>PowerPoint Presentation</vt:lpstr>
      <vt:lpstr>17-23 ივლისს ტურიზმის მიმართულების ინიციატივით სოფელ თავასის საჯარო სკოლის ბაზაზე მოეწყო ახალგაზრდული ტურისტული ბანაკი „თერჯოლა 2023“, რომელშიც მუნიციპალიტეტის სკოლის მოსწავლეები მონაწილეობდნენ. ბანაკის მიზანი  იყო ახალგაზრდებში ცნობიერების ამაღლება თერჯოლის მუნიციპალიტეტის ტურისტული პოტენციალის შესახებ. ოთხი დღის განმავლობაში მრავალი საინტერესო ღონისძიება ჩატარდა. მოწვეული იყვნენ სტუმრები ტურისტული სფეროდან. მოეწყო ლასქრობები,დისკუსიები, სპორტული თამაშები, თეატრალური წარმოდგენები,  გასართობი ღონისძიებები,  წაკითხული იქნა ლექცია თემაზე „ინტერკულტურული ურთიერთობები“, პრეზენტაცია ჩატარდა DMO იმერეთის საქმიანობის, კულტურული ღირსშესანიშნაობების შესახებ. ბანაკის მუშაობამ საინტერესოდ ჩაიარა.</vt:lpstr>
      <vt:lpstr>PowerPoint Presentation</vt:lpstr>
      <vt:lpstr>PowerPoint Presentation</vt:lpstr>
      <vt:lpstr>სოფელ ძევრში გაიხსნა მანანა პატარიძის საოჯახო სასტუმრო, რომელიც ჩვენს მიერ იქნა მონახულებული და დასურათებული.</vt:lpstr>
      <vt:lpstr>ასევე გაიხსნა კვების ობიექტი „რძლები“, რომელიც მოვინახულეთ და გავაპიარეთ.</vt:lpstr>
      <vt:lpstr>22ოქტომბერს მონაწილეობა მივიღეთ სახალხო დღესასწაულში „თრჯოლობა-2023“. წარმოვადგინეთ სტენდი და საინფორმაციო მასალა.</vt:lpstr>
      <vt:lpstr>4 ნოემბერს ვიმყოფებოდით სასტუმრო „გელათი რეზიდენსში“ იმერული ღვინოების კონკურსში გამარჯვებულთა დაჯილდოებაზე.</vt:lpstr>
      <vt:lpstr>საზოგადოებას გავაცანით ემიგრაციიდან დაბრუნებული მანანა სოფორომაძე, რომელიც ხელსაქმითაა დაკავებული. ქმნის ქრთულ სამოსს, ქსოვს, ქარგავს, წერს.</vt:lpstr>
      <vt:lpstr>PowerPoint Presentation</vt:lpstr>
      <vt:lpstr>ამჟამად საჯარო სკოლის მოსწავლეებისთვის გამოცხადებული გვაქვს ფოტო-ვიდეო კონკურსი „ჩემი მუნიციპალიტეტის ღირსშესანიშნაობები“. სადაც მოსწავლეებმა უნდა გადაიღონ ან დაასურათონ მუნიციპალიტეტის ტერიტორიაზე  არსებული ტურისტული ადგილები. მსგავსი კონკურსი გასულ წელსაც ჩატარდა, რამაც დიდი მოწონება დაიმსახურა.            გვინდა მადლობა გადავუხადოთ,თერჯოლის მუნიციპალიტეტის მერიას,საკრებულოს,აიპ განათლების კულტურისა და ტურიზმის მუნიციპალურ ცენტრს იმისათვის ,რომ გამოიყო თანხები ახალი ოფისის გაფართოებისთვის,ინვენტარისა და კეთილმოწყობისთვის.        2024 წლისთვისაც საინტერესო აქტივობები იგეგმება ტურიზმის მიმართულებით.</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წლის ანგარიში გაწეული მუშაობის შესახებ</dc:title>
  <dc:creator>User</dc:creator>
  <cp:lastModifiedBy>User</cp:lastModifiedBy>
  <cp:revision>18</cp:revision>
  <cp:lastPrinted>2023-11-30T10:09:50Z</cp:lastPrinted>
  <dcterms:created xsi:type="dcterms:W3CDTF">2023-11-30T06:39:11Z</dcterms:created>
  <dcterms:modified xsi:type="dcterms:W3CDTF">2023-11-30T10:15:18Z</dcterms:modified>
</cp:coreProperties>
</file>